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66.xml" Type="http://schemas.openxmlformats.org/officeDocument/2006/relationships/slide" Id="rId71"/><Relationship Target="slides/slide29.xml" Type="http://schemas.openxmlformats.org/officeDocument/2006/relationships/slide" Id="rId34"/><Relationship Target="slides/slide65.xml" Type="http://schemas.openxmlformats.org/officeDocument/2006/relationships/slide" Id="rId70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69.xml" Type="http://schemas.openxmlformats.org/officeDocument/2006/relationships/slide" Id="rId74"/><Relationship Target="slides/slide68.xml" Type="http://schemas.openxmlformats.org/officeDocument/2006/relationships/slide" Id="rId73"/><Relationship Target="slides/slide67.xml" Type="http://schemas.openxmlformats.org/officeDocument/2006/relationships/slide" Id="rId72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3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64.xml" Type="http://schemas.openxmlformats.org/officeDocument/2006/relationships/slide" Id="rId69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55.xml" Type="http://schemas.openxmlformats.org/officeDocument/2006/relationships/slide" Id="rId60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3.xml" Type="http://schemas.openxmlformats.org/officeDocument/2006/relationships/slide" Id="rId68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7" name="Shape 1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0" name="Shape 1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4" name="Shape 2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0" name="Shape 2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4" name="Shape 2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8" name="Shape 3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8" name="Shape 3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7" name="Shape 3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4" name="Shape 3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0" name="Shape 3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" name="Shape 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5" name="Shape 3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1" name="Shape 3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7" name="Shape 3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4" name="Shape 4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0" name="Shape 4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8" name="Shape 4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4" name="Shape 4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1" name="Shape 4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7" name="Shape 4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4" name="Shape 4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0" name="Shape 4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6" name="Shape 4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2" name="Shape 4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8" name="Shape 4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4" name="Shape 4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 rot="10800000" flipH="1">
            <a:off y="3979800" x="0"/>
            <a:ext cy="28781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9" name="Shape 9"/>
          <p:cNvSpPr/>
          <p:nvPr/>
        </p:nvSpPr>
        <p:spPr>
          <a:xfrm>
            <a:off y="3190900" x="0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" name="Shape 10"/>
          <p:cNvSpPr/>
          <p:nvPr/>
        </p:nvSpPr>
        <p:spPr>
          <a:xfrm rot="10800000" flipH="1">
            <a:off y="3980458" x="0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/>
          <p:nvPr/>
        </p:nvSpPr>
        <p:spPr>
          <a:xfrm rot="10800000" flipH="1">
            <a:off y="1550999" x="0"/>
            <a:ext cy="53070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5" name="Shape 15"/>
          <p:cNvSpPr/>
          <p:nvPr/>
        </p:nvSpPr>
        <p:spPr>
          <a:xfrm flipH="1">
            <a:off y="761799" x="4526627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6" name="Shape 16"/>
          <p:cNvSpPr/>
          <p:nvPr/>
        </p:nvSpPr>
        <p:spPr>
          <a:xfrm rot="10800000">
            <a:off y="1551358" x="4526627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/>
          <p:nvPr/>
        </p:nvSpPr>
        <p:spPr>
          <a:xfrm rot="10800000" flipH="1">
            <a:off y="1550999" x="0"/>
            <a:ext cy="53070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1" name="Shape 21"/>
          <p:cNvSpPr/>
          <p:nvPr/>
        </p:nvSpPr>
        <p:spPr>
          <a:xfrm rot="10800000">
            <a:off y="1551358" x="4526627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24" name="Shape 24"/>
          <p:cNvSpPr/>
          <p:nvPr/>
        </p:nvSpPr>
        <p:spPr>
          <a:xfrm flipH="1">
            <a:off y="761799" x="4526627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/>
          <p:nvPr/>
        </p:nvSpPr>
        <p:spPr>
          <a:xfrm rot="10800000" flipH="1">
            <a:off y="1550999" x="0"/>
            <a:ext cy="53070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8" name="Shape 28"/>
          <p:cNvSpPr/>
          <p:nvPr/>
        </p:nvSpPr>
        <p:spPr>
          <a:xfrm flipH="1">
            <a:off y="761799" x="4526627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" name="Shape 30"/>
          <p:cNvSpPr/>
          <p:nvPr/>
        </p:nvSpPr>
        <p:spPr>
          <a:xfrm rot="10800000">
            <a:off y="1551358" x="4526627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 rot="10800000" flipH="1">
            <a:off y="5883599" x="0"/>
            <a:ext cy="9744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3" name="Shape 33"/>
          <p:cNvSpPr/>
          <p:nvPr/>
        </p:nvSpPr>
        <p:spPr>
          <a:xfrm flipH="1">
            <a:off y="5094446" x="4526627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4" name="Shape 34"/>
          <p:cNvSpPr/>
          <p:nvPr/>
        </p:nvSpPr>
        <p:spPr>
          <a:xfrm rot="10800000">
            <a:off y="5884005" x="4526627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5895635" x="457200"/>
            <a:ext cy="6738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2400" i="1">
                <a:solidFill>
                  <a:schemeClr val="dk2"/>
                </a:solidFill>
              </a:defRPr>
            </a:lvl1pPr>
            <a:lvl2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2400" i="1">
                <a:solidFill>
                  <a:schemeClr val="dk2"/>
                </a:solidFill>
              </a:defRPr>
            </a:lvl2pPr>
            <a:lvl3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2400" i="1">
                <a:solidFill>
                  <a:schemeClr val="dk2"/>
                </a:solidFill>
              </a:defRPr>
            </a:lvl3pPr>
            <a:lvl4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2400" i="1">
                <a:solidFill>
                  <a:schemeClr val="dk2"/>
                </a:solidFill>
              </a:defRPr>
            </a:lvl4pPr>
            <a:lvl5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2400" i="1">
                <a:solidFill>
                  <a:schemeClr val="dk2"/>
                </a:solidFill>
              </a:defRPr>
            </a:lvl5pPr>
            <a:lvl6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2400" i="1">
                <a:solidFill>
                  <a:schemeClr val="dk2"/>
                </a:solidFill>
              </a:defRPr>
            </a:lvl6pPr>
            <a:lvl7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2400" i="1">
                <a:solidFill>
                  <a:schemeClr val="dk2"/>
                </a:solidFill>
              </a:defRPr>
            </a:lvl7pPr>
            <a:lvl8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2400" i="1">
                <a:solidFill>
                  <a:schemeClr val="dk2"/>
                </a:solidFill>
              </a:defRPr>
            </a:lvl8pPr>
            <a:lvl9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/>
          <p:nvPr/>
        </p:nvSpPr>
        <p:spPr>
          <a:xfrm>
            <a:off y="101675" x="6676"/>
            <a:ext cy="673972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t="50%" b="50%" r="50%" l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4"/><Relationship Target="../media/image00.gif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gif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gif" Type="http://schemas.openxmlformats.org/officeDocument/2006/relationships/image" Id="rId4"/><Relationship Target="../media/image24.jp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jpg" Type="http://schemas.openxmlformats.org/officeDocument/2006/relationships/image" Id="rId4"/><Relationship Target="../media/image15.jp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jpg" Type="http://schemas.openxmlformats.org/officeDocument/2006/relationships/image" Id="rId4"/><Relationship Target="mailto:apoxadmin@gmail.com" Type="http://schemas.openxmlformats.org/officeDocument/2006/relationships/hyperlink" TargetMode="External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4"/><Relationship Target="../media/image08.gif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gif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jpg" Type="http://schemas.openxmlformats.org/officeDocument/2006/relationships/image" Id="rId4"/><Relationship Target="../media/image09.jpg" Type="http://schemas.openxmlformats.org/officeDocument/2006/relationships/image" Id="rId3"/><Relationship Target="../media/image13.jpg" Type="http://schemas.openxmlformats.org/officeDocument/2006/relationships/image" Id="rId6"/><Relationship Target="../media/image12.jpg" Type="http://schemas.openxmlformats.org/officeDocument/2006/relationships/image" Id="rId5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6.jpg" Type="http://schemas.openxmlformats.org/officeDocument/2006/relationships/image" Id="rId4"/><Relationship Target="../media/image17.jpg" Type="http://schemas.openxmlformats.org/officeDocument/2006/relationships/image" Id="rId3"/><Relationship Target="../media/image19.jpg" Type="http://schemas.openxmlformats.org/officeDocument/2006/relationships/image" Id="rId6"/><Relationship Target="../media/image18.jpg" Type="http://schemas.openxmlformats.org/officeDocument/2006/relationships/image" Id="rId5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bigbearcoolcabins.com/book-bbbigcab.html" Type="http://schemas.openxmlformats.org/officeDocument/2006/relationships/hyperlink" TargetMode="External" Id="rId4"/><Relationship Target="../media/image20.jp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jpg" Type="http://schemas.openxmlformats.org/officeDocument/2006/relationships/image" Id="rId4"/><Relationship Target="../media/image22.jpg" Type="http://schemas.openxmlformats.org/officeDocument/2006/relationships/image" Id="rId3"/><Relationship Target="../media/image23.jpg" Type="http://schemas.openxmlformats.org/officeDocument/2006/relationships/image" Id="rId5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gif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gif" Type="http://schemas.openxmlformats.org/officeDocument/2006/relationships/image" Id="rId4"/><Relationship Target="../media/image26.gif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7.jp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jp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3.gif" Type="http://schemas.openxmlformats.org/officeDocument/2006/relationships/image" Id="rId4"/><Relationship Target="../media/image44.gif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5.png" Type="http://schemas.openxmlformats.org/officeDocument/2006/relationships/image" Id="rId4"/><Relationship Target="../media/image31.jp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6.jp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9.jp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8.jp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3.gif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1.gif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5.gif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6.jp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0.jp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2.jp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6.jpg" Type="http://schemas.openxmlformats.org/officeDocument/2006/relationships/image" Id="rId4"/><Relationship Target="../media/image57.jpg" Type="http://schemas.openxmlformats.org/officeDocument/2006/relationships/image" Id="rId3"/><Relationship Target="../media/image51.png" Type="http://schemas.openxmlformats.org/officeDocument/2006/relationships/image" Id="rId6"/><Relationship Target="../media/image54.jpg" Type="http://schemas.openxmlformats.org/officeDocument/2006/relationships/image" Id="rId5"/><Relationship Target="../media/image58.png" Type="http://schemas.openxmlformats.org/officeDocument/2006/relationships/image" Id="rId8"/><Relationship Target="../media/image55.png" Type="http://schemas.openxmlformats.org/officeDocument/2006/relationships/image" Id="rId7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2.jpg" Type="http://schemas.openxmlformats.org/officeDocument/2006/relationships/image" Id="rId4"/><Relationship Target="../media/image47.jp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youtube.com/v/s7PIsRiAqmk" Type="http://schemas.openxmlformats.org/officeDocument/2006/relationships/hyperlink" TargetMode="External" Id="rId4"/><Relationship Target="../media/image48.jpg" Type="http://schemas.openxmlformats.org/officeDocument/2006/relationships/image" Id="rId5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9.jpg" Type="http://schemas.openxmlformats.org/officeDocument/2006/relationships/image" Id="rId3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0.jpg" Type="http://schemas.openxmlformats.org/officeDocument/2006/relationships/image" Id="rId3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Phi Omega</a:t>
            </a:r>
          </a:p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Chi Chapter at UCLA</a:t>
            </a:r>
          </a:p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Alpha Kappa / David A. Emery Term, Meeting 2</a:t>
            </a:r>
          </a:p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October 16, 2013</a:t>
            </a:r>
          </a:p>
          <a:p>
            <a:r>
              <a:t/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www.apo-x.org</a:t>
            </a:r>
          </a:p>
        </p:txBody>
      </p:sp>
      <p:sp>
        <p:nvSpPr>
          <p:cNvPr id="41" name="Shape 41"/>
          <p:cNvSpPr/>
          <p:nvPr/>
        </p:nvSpPr>
        <p:spPr>
          <a:xfrm>
            <a:off y="315912" x="3471862"/>
            <a:ext cy="2924175" cx="2200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2" name="Shape 42"/>
          <p:cNvSpPr/>
          <p:nvPr/>
        </p:nvSpPr>
        <p:spPr>
          <a:xfrm>
            <a:off y="5495780" x="7217164"/>
            <a:ext cy="1200345" cx="16791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[L] LAUNCH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Dates are posted online.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Next one: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Tomorrow at 7pm!!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Pledges, these are the only 4 opportunities and you need it to cross! Please contact me if you have any questions/concerns.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Actives, you cannot retake LAUNCH if you already took it.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Leadership Workshops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apo.org calendar has more opportunities. Notify me 3 days in advance if interested.</a:t>
            </a:r>
          </a:p>
          <a:p>
            <a:r>
              <a:t/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Want to host a workshop? Please contact me.</a:t>
            </a:r>
          </a:p>
        </p:txBody>
      </p:sp>
      <p:sp>
        <p:nvSpPr>
          <p:cNvPr id="106" name="Shape 106"/>
          <p:cNvSpPr/>
          <p:nvPr/>
        </p:nvSpPr>
        <p:spPr>
          <a:xfrm>
            <a:off y="4119962" x="2190750"/>
            <a:ext cy="2447925" cx="4762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TRASH!!!</a:t>
            </a:r>
          </a:p>
        </p:txBody>
      </p:sp>
      <p:sp>
        <p:nvSpPr>
          <p:cNvPr id="112" name="Shape 112"/>
          <p:cNvSpPr/>
          <p:nvPr/>
        </p:nvSpPr>
        <p:spPr>
          <a:xfrm>
            <a:off y="3018325" x="4028672"/>
            <a:ext cy="3839673" cx="51153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13" name="Shape 113"/>
          <p:cNvSpPr/>
          <p:nvPr/>
        </p:nvSpPr>
        <p:spPr>
          <a:xfrm>
            <a:off y="1570162" x="0"/>
            <a:ext cy="2686050" cx="47625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TRASH!!!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Special thank you to Michael Hung &amp; Diane Huynh for picking it up after last meeting. :)</a:t>
            </a:r>
          </a:p>
        </p:txBody>
      </p:sp>
      <p:sp>
        <p:nvSpPr>
          <p:cNvPr id="120" name="Shape 120"/>
          <p:cNvSpPr/>
          <p:nvPr/>
        </p:nvSpPr>
        <p:spPr>
          <a:xfrm>
            <a:off y="2738675" x="5011350"/>
            <a:ext cy="4119324" cx="3077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1" name="Shape 121"/>
          <p:cNvSpPr/>
          <p:nvPr/>
        </p:nvSpPr>
        <p:spPr>
          <a:xfrm>
            <a:off y="2738675" x="1117500"/>
            <a:ext cy="4119324" cx="29931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Administrative VPs</a:t>
            </a:r>
          </a:p>
        </p:txBody>
      </p:sp>
      <p:sp>
        <p:nvSpPr>
          <p:cNvPr id="127" name="Shape 127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Jacqueline Pan &amp; Melanie Teepronpirut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admin@apo-x.org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Pledges! 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Please send us your profile pictures for the website!! </a:t>
            </a:r>
          </a:p>
          <a:p>
            <a:pPr algn="ctr" rtl="0" lvl="0">
              <a:buNone/>
            </a:pPr>
            <a:r>
              <a:rPr u="sng" b="1" lang="en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apoxadmin@gmail.com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457200" marL="411480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Puppy is waiting to</a:t>
            </a:r>
          </a:p>
          <a:p>
            <a:pPr rtl="0" lvl="0" indent="0" marL="457200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see your beautiful faces :3 </a:t>
            </a:r>
          </a:p>
        </p:txBody>
      </p:sp>
      <p:sp>
        <p:nvSpPr>
          <p:cNvPr id="134" name="Shape 134"/>
          <p:cNvSpPr/>
          <p:nvPr/>
        </p:nvSpPr>
        <p:spPr>
          <a:xfrm>
            <a:off y="3661523" x="540150"/>
            <a:ext cy="2659249" cx="38912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Follow us on Instagram</a:t>
            </a:r>
          </a:p>
        </p:txBody>
      </p:sp>
      <p:sp>
        <p:nvSpPr>
          <p:cNvPr id="140" name="Shape 140"/>
          <p:cNvSpPr/>
          <p:nvPr/>
        </p:nvSpPr>
        <p:spPr>
          <a:xfrm>
            <a:off y="2491875" x="347300"/>
            <a:ext cy="4213724" cx="83238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@apoucla; text us pictures!   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Join our committees !</a:t>
            </a:r>
          </a:p>
        </p:txBody>
      </p:sp>
      <p:sp>
        <p:nvSpPr>
          <p:cNvPr id="147" name="Shape 147"/>
          <p:cNvSpPr/>
          <p:nvPr/>
        </p:nvSpPr>
        <p:spPr>
          <a:xfrm>
            <a:off y="3943350" x="201725"/>
            <a:ext cy="2381250" cx="4762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y="9144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
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Alumni Relations (3)</a:t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Help us plan events with alumni</a:t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Organize alumni networking night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Newsletter/Website (3)</a:t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Design pages for the bi-weekly newsletter</a:t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Provide ideas to fix up the website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149" name="Shape 149"/>
          <p:cNvSpPr/>
          <p:nvPr/>
        </p:nvSpPr>
        <p:spPr>
          <a:xfrm>
            <a:off y="2170175" x="5275875"/>
            <a:ext cy="3667125" cx="32956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Website update! 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Goals: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-Fix-up tabs/functions we don’t use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-Improve the look of the website in general</a:t>
            </a:r>
          </a:p>
          <a:p>
            <a:r>
              <a:t/>
            </a:r>
          </a:p>
          <a:p>
            <a:pPr indent="0" mar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Suggestions? Email us! </a:t>
            </a:r>
          </a:p>
        </p:txBody>
      </p:sp>
      <p:sp>
        <p:nvSpPr>
          <p:cNvPr id="156" name="Shape 156"/>
          <p:cNvSpPr/>
          <p:nvPr/>
        </p:nvSpPr>
        <p:spPr>
          <a:xfrm>
            <a:off y="3747462" x="4167950"/>
            <a:ext cy="2543175" cx="4762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Membership VPs</a:t>
            </a:r>
          </a:p>
        </p:txBody>
      </p:sp>
      <p:sp>
        <p:nvSpPr>
          <p:cNvPr id="162" name="Shape 162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Vivian Kwan &amp; Sean Tran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membership@apo-x.org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Agenda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1. Alpha Iota Certificates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2. Officer Updates and Announcements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3. Chapter Business</a:t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4. Last Announcements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Business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Active Bonding Day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Contracts are out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Rush Make ups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retreat date is set :)</a:t>
            </a:r>
          </a:p>
        </p:txBody>
      </p:sp>
      <p:sp>
        <p:nvSpPr>
          <p:cNvPr id="169" name="Shape 169"/>
          <p:cNvSpPr/>
          <p:nvPr/>
        </p:nvSpPr>
        <p:spPr>
          <a:xfrm>
            <a:off y="3309621" x="4087646"/>
            <a:ext cy="2971824" cx="4456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Chapter Retreat 1 </a:t>
            </a:r>
          </a:p>
        </p:txBody>
      </p:sp>
      <p:sp>
        <p:nvSpPr>
          <p:cNvPr id="175" name="Shape 175"/>
          <p:cNvSpPr/>
          <p:nvPr/>
        </p:nvSpPr>
        <p:spPr>
          <a:xfrm>
            <a:off y="1675200" x="361950"/>
            <a:ext cy="2381250" cx="33337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76" name="Shape 176"/>
          <p:cNvSpPr/>
          <p:nvPr/>
        </p:nvSpPr>
        <p:spPr>
          <a:xfrm>
            <a:off y="1675200" x="3849675"/>
            <a:ext cy="2381250" cx="33337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77" name="Shape 177"/>
          <p:cNvSpPr/>
          <p:nvPr/>
        </p:nvSpPr>
        <p:spPr>
          <a:xfrm>
            <a:off y="4603262" x="457200"/>
            <a:ext cy="2009775" cx="32385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78" name="Shape 178"/>
          <p:cNvSpPr/>
          <p:nvPr/>
        </p:nvSpPr>
        <p:spPr>
          <a:xfrm>
            <a:off y="4314000" x="3907537"/>
            <a:ext cy="2299050" cx="306404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179" name="Shape 179"/>
          <p:cNvSpPr txBox="1"/>
          <p:nvPr/>
        </p:nvSpPr>
        <p:spPr>
          <a:xfrm>
            <a:off y="2278675" x="7183425"/>
            <a:ext cy="3823500" cx="2130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Min 2 Nights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57 Dollars each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Hot tub/jetted tub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7 bedrooms</a:t>
            </a:r>
          </a:p>
          <a:p>
            <a:pPr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6.5 bath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Chapter Retreat Cabin 2 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y="2223375" x="6740975"/>
            <a:ext cy="3823500" cx="2273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Min 2 Nights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$ currently asking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3 adjacent houses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10 bed 6.5 bath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spa/pooltable/tv’s</a:t>
            </a:r>
          </a:p>
        </p:txBody>
      </p:sp>
      <p:sp>
        <p:nvSpPr>
          <p:cNvPr id="186" name="Shape 186"/>
          <p:cNvSpPr/>
          <p:nvPr/>
        </p:nvSpPr>
        <p:spPr>
          <a:xfrm>
            <a:off y="1847875" x="199700"/>
            <a:ext cy="2019300" cx="304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87" name="Shape 187"/>
          <p:cNvSpPr/>
          <p:nvPr/>
        </p:nvSpPr>
        <p:spPr>
          <a:xfrm>
            <a:off y="1774587" x="3545775"/>
            <a:ext cy="2276475" cx="30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88" name="Shape 188"/>
          <p:cNvSpPr/>
          <p:nvPr/>
        </p:nvSpPr>
        <p:spPr>
          <a:xfrm>
            <a:off y="4297400" x="153625"/>
            <a:ext cy="2019300" cx="30480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89" name="Shape 189"/>
          <p:cNvSpPr/>
          <p:nvPr/>
        </p:nvSpPr>
        <p:spPr>
          <a:xfrm>
            <a:off y="4297400" x="3545775"/>
            <a:ext cy="2019300" cx="30480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Chapter Retreat Cabin 3 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y="2223375" x="6740975"/>
            <a:ext cy="3823500" cx="2273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Min 2 Nights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42 Dollars each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1 big house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5 bed 3 bath</a:t>
            </a:r>
          </a:p>
          <a:p>
            <a:pPr rtl="0" lvl="0" indent="-317500" marL="4572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/>
              <a:t>spa/pooltable/tv’s</a:t>
            </a:r>
          </a:p>
        </p:txBody>
      </p:sp>
      <p:sp>
        <p:nvSpPr>
          <p:cNvPr id="196" name="Shape 196"/>
          <p:cNvSpPr/>
          <p:nvPr/>
        </p:nvSpPr>
        <p:spPr>
          <a:xfrm>
            <a:off y="1918387" x="372537"/>
            <a:ext cy="1933575" cx="29051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97" name="Shape 197"/>
          <p:cNvSpPr txBox="1"/>
          <p:nvPr/>
        </p:nvSpPr>
        <p:spPr>
          <a:xfrm>
            <a:off y="3982075" x="608375"/>
            <a:ext cy="3000000" cx="48524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u="sng" lang="en">
                <a:solidFill>
                  <a:schemeClr val="hlink"/>
                </a:solidFill>
                <a:hlinkClick r:id="rId4"/>
              </a:rPr>
              <a:t>http://www.bigbearcoolcabins.com/book-bbbigcab.html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Family Heads!</a:t>
            </a:r>
          </a:p>
        </p:txBody>
      </p:sp>
      <p:sp>
        <p:nvSpPr>
          <p:cNvPr id="203" name="Shape 203"/>
          <p:cNvSpPr/>
          <p:nvPr/>
        </p:nvSpPr>
        <p:spPr>
          <a:xfrm>
            <a:off y="2033950" x="875700"/>
            <a:ext cy="4249499" cx="7392600"/>
          </a:xfrm>
          <a:prstGeom prst="rect">
            <a:avLst/>
          </a:prstGeom>
          <a:solidFill>
            <a:srgbClr val="0000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Spirit Committee</a:t>
            </a:r>
          </a:p>
        </p:txBody>
      </p:sp>
      <p:sp>
        <p:nvSpPr>
          <p:cNvPr id="209" name="Shape 209"/>
          <p:cNvSpPr/>
          <p:nvPr/>
        </p:nvSpPr>
        <p:spPr>
          <a:xfrm>
            <a:off y="1608500" x="412747"/>
            <a:ext cy="3793099" cx="28346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10" name="Shape 210"/>
          <p:cNvSpPr/>
          <p:nvPr/>
        </p:nvSpPr>
        <p:spPr>
          <a:xfrm>
            <a:off y="4256325" x="2670737"/>
            <a:ext cy="2537150" cx="380252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211" name="Shape 211"/>
          <p:cNvSpPr/>
          <p:nvPr/>
        </p:nvSpPr>
        <p:spPr>
          <a:xfrm>
            <a:off y="1608500" x="6276350"/>
            <a:ext cy="3375049" cx="25302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Next week’s theme! </a:t>
            </a:r>
          </a:p>
        </p:txBody>
      </p:sp>
      <p:sp>
        <p:nvSpPr>
          <p:cNvPr id="217" name="Shape 217"/>
          <p:cNvSpPr/>
          <p:nvPr/>
        </p:nvSpPr>
        <p:spPr>
          <a:xfrm>
            <a:off y="2091080" x="830500"/>
            <a:ext cy="3836200" cx="70320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21" name="Shape 2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GAME TIME: </a:t>
            </a:r>
            <a:r>
              <a:rPr sz="3600" lang="en">
                <a:latin typeface="Ubuntu"/>
                <a:ea typeface="Ubuntu"/>
                <a:cs typeface="Ubuntu"/>
                <a:sym typeface="Ubuntu"/>
              </a:rPr>
              <a:t>Well that was awk</a:t>
            </a:r>
          </a:p>
        </p:txBody>
      </p:sp>
      <p:sp>
        <p:nvSpPr>
          <p:cNvPr id="223" name="Shape 223"/>
          <p:cNvSpPr/>
          <p:nvPr/>
        </p:nvSpPr>
        <p:spPr>
          <a:xfrm>
            <a:off y="1700825" x="3752650"/>
            <a:ext cy="2141675" cx="51277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24" name="Shape 224"/>
          <p:cNvSpPr/>
          <p:nvPr/>
        </p:nvSpPr>
        <p:spPr>
          <a:xfrm>
            <a:off y="4049499" x="365650"/>
            <a:ext cy="2496800" cx="44431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28" name="Shape 2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9" name="Shape 229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Service VPs</a:t>
            </a:r>
          </a:p>
        </p:txBody>
      </p:sp>
      <p:sp>
        <p:nvSpPr>
          <p:cNvPr id="230" name="Shape 230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Kevin Qiu &amp; Gabrielle Taylor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service@apo-x.org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 Blood Drive!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y="1600200" x="457200"/>
            <a:ext cy="4967700" cx="4853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 November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5th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7th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12th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14th</a:t>
            </a:r>
          </a:p>
          <a:p>
            <a:r>
              <a:t/>
            </a:r>
          </a:p>
        </p:txBody>
      </p:sp>
      <p:sp>
        <p:nvSpPr>
          <p:cNvPr id="237" name="Shape 237"/>
          <p:cNvSpPr/>
          <p:nvPr/>
        </p:nvSpPr>
        <p:spPr>
          <a:xfrm>
            <a:off y="2489950" x="3164575"/>
            <a:ext cy="3626625" cx="51134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38" name="Shape 238"/>
          <p:cNvSpPr txBox="1"/>
          <p:nvPr/>
        </p:nvSpPr>
        <p:spPr>
          <a:xfrm>
            <a:off y="5651500" x="6836825"/>
            <a:ext cy="825600" cx="1502999"/>
          </a:xfrm>
          <a:prstGeom prst="rect">
            <a:avLst/>
          </a:prstGeom>
          <a:solidFill>
            <a:srgbClr val="FFFFFF"/>
          </a:solidFill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Congratulations Alpha Iota!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55" name="Shape 55"/>
          <p:cNvSpPr/>
          <p:nvPr/>
        </p:nvSpPr>
        <p:spPr>
          <a:xfrm>
            <a:off y="1736150" x="517725"/>
            <a:ext cy="4831749" cx="81085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42" name="Shape 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Drivers Wanted! 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ln w="9525" cap="flat">
            <a:solidFill>
              <a:srgbClr val="000000"/>
            </a:solidFill>
            <a:prstDash val="dot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Trick-Or-Treat Bag Making</a:t>
            </a:r>
          </a:p>
        </p:txBody>
      </p:sp>
      <p:sp>
        <p:nvSpPr>
          <p:cNvPr id="245" name="Shape 245"/>
          <p:cNvSpPr/>
          <p:nvPr/>
        </p:nvSpPr>
        <p:spPr>
          <a:xfrm>
            <a:off y="2395175" x="1142823"/>
            <a:ext cy="4024574" cx="72476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Events to Look Out For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STAR Enchanted Hallows Eve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Stone Creek Restoration with Circle K!</a:t>
            </a:r>
          </a:p>
          <a:p>
            <a:r>
              <a:t/>
            </a:r>
          </a:p>
          <a:p>
            <a:pPr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Divine Design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y="5850900" x="-584400"/>
            <a:ext cy="1502699" cx="4254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253" name="Shape 253"/>
          <p:cNvSpPr/>
          <p:nvPr/>
        </p:nvSpPr>
        <p:spPr>
          <a:xfrm>
            <a:off y="3671100" x="5015150"/>
            <a:ext cy="2896800" cx="2491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 txBox="1"/>
          <p:nvPr>
            <p:ph type="ctrTitle"/>
          </p:nvPr>
        </p:nvSpPr>
        <p:spPr>
          <a:xfrm>
            <a:off y="2258715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 Parents</a:t>
            </a:r>
          </a:p>
        </p:txBody>
      </p:sp>
      <p:sp>
        <p:nvSpPr>
          <p:cNvPr id="259" name="Shape 259"/>
          <p:cNvSpPr txBox="1"/>
          <p:nvPr>
            <p:ph idx="1" type="subTitle"/>
          </p:nvPr>
        </p:nvSpPr>
        <p:spPr>
          <a:xfrm>
            <a:off y="4069301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Hamilton Luu &amp; David Yuan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pledgeparents@apo-x.org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Campout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Drivers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Supplies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October 25-27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266" name="Shape 266"/>
          <p:cNvSpPr/>
          <p:nvPr/>
        </p:nvSpPr>
        <p:spPr>
          <a:xfrm>
            <a:off y="3216051" x="1982450"/>
            <a:ext cy="3216799" cx="47176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67" name="Shape 267"/>
          <p:cNvSpPr/>
          <p:nvPr/>
        </p:nvSpPr>
        <p:spPr>
          <a:xfrm>
            <a:off y="3362350" x="2428875"/>
            <a:ext cy="2924175" cx="42862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Reminder</a:t>
            </a:r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Understanding and delineating the  Pledge/Active line goes both ways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Don’t put yourself in a position where pledges can think it’s okay to ever cross that line while pledging Alpha Phi Omega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Recap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Quiz: roster, cardinal principles, fraternity motto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Mission: class unity and autobiography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 Bonding Day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Interview: 8 actives/8 pledges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Quiz #2: Excomm, mission, toast song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Mission #2: 4 part harmony toast song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 VPs</a:t>
            </a:r>
          </a:p>
        </p:txBody>
      </p:sp>
      <p:sp>
        <p:nvSpPr>
          <p:cNvPr id="285" name="Shape 285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Alejandra Chavez &amp; Raymond Mai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Dues/Budget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Make sure to pay $75.00 by next week (CM3)</a:t>
            </a:r>
          </a:p>
          <a:p>
            <a:pPr rtl="0" lvl="0" indent="-38735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By cash or by checks made to</a:t>
            </a:r>
          </a:p>
          <a:p>
            <a:pPr rtl="0" lvl="1" indent="-387350" marL="914400">
              <a:buClr>
                <a:schemeClr val="dk1"/>
              </a:buClr>
              <a:buSzPct val="100000"/>
              <a:buFont typeface="Ubuntu"/>
              <a:buChar char="○"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Alpha Phi Omega - Chi Chapter</a:t>
            </a:r>
          </a:p>
          <a:p>
            <a:pPr rtl="0" lvl="0" indent="-38735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We’ll be staying after meeting to collect money</a:t>
            </a:r>
          </a:p>
          <a:p>
            <a:pPr rtl="0" lvl="0" indent="-38735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Budget will be sent out this Sunday; approved CM3</a:t>
            </a:r>
          </a:p>
        </p:txBody>
      </p:sp>
      <p:sp>
        <p:nvSpPr>
          <p:cNvPr id="292" name="Shape 292"/>
          <p:cNvSpPr/>
          <p:nvPr/>
        </p:nvSpPr>
        <p:spPr>
          <a:xfrm>
            <a:off y="3969575" x="457199"/>
            <a:ext cy="2598300" cx="70047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93" name="Shape 293"/>
          <p:cNvSpPr/>
          <p:nvPr/>
        </p:nvSpPr>
        <p:spPr>
          <a:xfrm>
            <a:off y="3969575" x="4659775"/>
            <a:ext cy="2598299" cx="40270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Fundraisers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064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800" lang="en">
                <a:latin typeface="Ubuntu"/>
                <a:ea typeface="Ubuntu"/>
                <a:cs typeface="Ubuntu"/>
                <a:sym typeface="Ubuntu"/>
              </a:rPr>
              <a:t>Rubio’s Fundraiser on Friday, October 18</a:t>
            </a:r>
          </a:p>
          <a:p>
            <a:pPr rtl="0" lvl="0" indent="-4064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800" lang="en">
                <a:latin typeface="Ubuntu"/>
                <a:ea typeface="Ubuntu"/>
                <a:cs typeface="Ubuntu"/>
                <a:sym typeface="Ubuntu"/>
              </a:rPr>
              <a:t>TV Taping “DADS” on October 22</a:t>
            </a:r>
          </a:p>
          <a:p>
            <a:pPr rtl="0" lvl="0" indent="-4064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800" lang="en">
                <a:latin typeface="Ubuntu"/>
                <a:ea typeface="Ubuntu"/>
                <a:cs typeface="Ubuntu"/>
                <a:sym typeface="Ubuntu"/>
              </a:rPr>
              <a:t>Veggie Grill</a:t>
            </a:r>
          </a:p>
          <a:p>
            <a:pPr rtl="0" lvl="0" indent="-4064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800" lang="en">
                <a:latin typeface="Ubuntu"/>
                <a:ea typeface="Ubuntu"/>
                <a:cs typeface="Ubuntu"/>
                <a:sym typeface="Ubuntu"/>
              </a:rPr>
              <a:t>TV Taping </a:t>
            </a:r>
          </a:p>
        </p:txBody>
      </p:sp>
      <p:sp>
        <p:nvSpPr>
          <p:cNvPr id="300" name="Shape 300"/>
          <p:cNvSpPr/>
          <p:nvPr/>
        </p:nvSpPr>
        <p:spPr>
          <a:xfrm>
            <a:off y="3739748" x="887912"/>
            <a:ext cy="2729975" cx="73681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TV Taping Etiquette 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Get there on time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It’s a long time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Ubuntu"/>
              <a:buChar char="○"/>
            </a:pPr>
            <a:r>
              <a:rPr sz="3000" lang="en">
                <a:latin typeface="Ubuntu"/>
                <a:ea typeface="Ubuntu"/>
                <a:cs typeface="Ubuntu"/>
                <a:sym typeface="Ubuntu"/>
              </a:rPr>
              <a:t>Don’t fall asleep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 cell phones</a:t>
            </a:r>
          </a:p>
          <a:p>
            <a:r>
              <a:t/>
            </a:r>
          </a:p>
        </p:txBody>
      </p:sp>
      <p:sp>
        <p:nvSpPr>
          <p:cNvPr id="307" name="Shape 307"/>
          <p:cNvSpPr/>
          <p:nvPr/>
        </p:nvSpPr>
        <p:spPr>
          <a:xfrm>
            <a:off y="3703450" x="2131459"/>
            <a:ext cy="2864450" cx="4881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Holly Fuong</a:t>
            </a:r>
          </a:p>
          <a:p>
            <a:pPr rtl="0" lvl="0">
              <a:buClr>
                <a:srgbClr val="000000"/>
              </a:buClr>
              <a:buSzPct val="45833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president@apo-x.org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Executive Committee</a:t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excomm@apo-x.org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11" name="Shape 3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Reminders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Flyering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TV taping on Wednesdays?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Need 5 ACTIVES for $18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Cake pop bake sell- next week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314" name="Shape 314"/>
          <p:cNvSpPr/>
          <p:nvPr/>
        </p:nvSpPr>
        <p:spPr>
          <a:xfrm>
            <a:off y="3658187" x="1868162"/>
            <a:ext cy="3800475" cx="50006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#SwagLyfe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21" name="Shape 321"/>
          <p:cNvSpPr/>
          <p:nvPr/>
        </p:nvSpPr>
        <p:spPr>
          <a:xfrm>
            <a:off y="1600200" x="2072275"/>
            <a:ext cy="4967700" cx="49994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 VPs</a:t>
            </a:r>
          </a:p>
        </p:txBody>
      </p:sp>
      <p:sp>
        <p:nvSpPr>
          <p:cNvPr id="327" name="Shape 327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Jessica Cui &amp; Kevin Quizon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31" name="Shape 3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SECRET BROTHER SIGN UPS ARE CLOSING TONIGHT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Secret Brother Sign Ups will be officially CLOSED TONIGHT.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We will be pairing up people this week and your “Secret Brother” will be sent out by this weekend!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TASK 1 Due by CM 4 is... </a:t>
            </a:r>
          </a:p>
          <a:p>
            <a:pPr rtl="0" lvl="0"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“SECRETLY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” find out what your brother’s favorite food/snack is and bring it to CM 4. Also put a note of encouragement! :)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How to Turn in Stuff</a:t>
            </a:r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-PLEASE don’t give it to your secret brother directly.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-Be sure to write THEIR name on it (NOT YOURS).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-Turn it into us or committee before or at meeting!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-Our committee will check you off for credit!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-Our committee will then hand out the gifts! :) </a:t>
            </a:r>
          </a:p>
        </p:txBody>
      </p:sp>
      <p:sp>
        <p:nvSpPr>
          <p:cNvPr id="340" name="Shape 340"/>
          <p:cNvSpPr/>
          <p:nvPr/>
        </p:nvSpPr>
        <p:spPr>
          <a:xfrm>
            <a:off y="3996150" x="2243875"/>
            <a:ext cy="2571750" cx="42862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Come Support us at IM Team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y="1600200" x="457200"/>
            <a:ext cy="4967700" cx="6854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-Volleyball and Football have both started!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-If you are still interested, you can always sign up mid season!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-If there is enough support, we will be getting shirts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50" name="Shape 3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THANK YOU VOLLEYBALL :)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THANKS TO OLIVIA, LINDA, JERON AND PAUL FOR COMING OUT TO VOLLEYBALL ON MONDAY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</a:t>
            </a:r>
            <a:r>
              <a:rPr sz="2400" lang="en">
                <a:latin typeface="Ubuntu"/>
                <a:ea typeface="Ubuntu"/>
                <a:cs typeface="Ubuntu"/>
                <a:sym typeface="Ubuntu"/>
              </a:rPr>
              <a:t>ome support your brothers! </a:t>
            </a:r>
          </a:p>
          <a:p>
            <a:pPr algn="ctr"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There is a 25 dollar penalty fee when we can’t make a game!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353" name="Shape 353"/>
          <p:cNvSpPr/>
          <p:nvPr/>
        </p:nvSpPr>
        <p:spPr>
          <a:xfrm>
            <a:off y="2621112" x="2190750"/>
            <a:ext cy="2276475" cx="4762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57" name="Shape 3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Next IM games!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-FOOTBALL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this thursday at 7</a:t>
            </a:r>
          </a:p>
          <a:p>
            <a:r>
              <a:t/>
            </a:r>
          </a:p>
          <a:p>
            <a:pPr algn="l" rtl="0" lvl="0"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-VOLLEYBALL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next monday at 730 at SAC</a:t>
            </a:r>
          </a:p>
          <a:p>
            <a:r>
              <a:t/>
            </a:r>
          </a:p>
          <a:p>
            <a:pPr algn="l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-Please come out to support your brothers and/or to play yourself! </a:t>
            </a:r>
          </a:p>
          <a:p>
            <a:r>
              <a:t/>
            </a:r>
          </a:p>
          <a:p>
            <a:pPr algn="l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-Remember to bring Bruin Card. 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63" name="Shape 3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Looking Good Night </a:t>
            </a:r>
          </a:p>
        </p:txBody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Date: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November 22, 2013</a:t>
            </a:r>
          </a:p>
          <a:p>
            <a:r>
              <a:t/>
            </a:r>
          </a:p>
          <a:p>
            <a:pPr rtl="0" lvl="0"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Locations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(Tentative)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Shanghai Reds (Marina Del Rey)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Dragon (Los Angeles)</a:t>
            </a:r>
          </a:p>
          <a:p>
            <a:r>
              <a:t/>
            </a:r>
          </a:p>
          <a:p>
            <a:pPr rtl="0" lvl="0"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CAPPED: 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100-120 People 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y="1613475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buNone/>
            </a:pPr>
            <a:r>
              <a:rPr b="1" sz="6000" lang="en">
                <a:latin typeface="Ubuntu"/>
                <a:ea typeface="Ubuntu"/>
                <a:cs typeface="Ubuntu"/>
                <a:sym typeface="Ubuntu"/>
              </a:rPr>
              <a:t>Sign Up for Events!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Pumpkin Carving 10/22</a:t>
            </a:r>
          </a:p>
          <a:p>
            <a:r>
              <a:t/>
            </a:r>
          </a:p>
        </p:txBody>
      </p:sp>
      <p:sp>
        <p:nvSpPr>
          <p:cNvPr id="372" name="Shape 372"/>
          <p:cNvSpPr/>
          <p:nvPr/>
        </p:nvSpPr>
        <p:spPr>
          <a:xfrm>
            <a:off y="3416875" x="1807550"/>
            <a:ext cy="2667000" cx="4762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65" name="Shape 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Philanthropy Chairs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What do we do?</a:t>
            </a:r>
          </a:p>
          <a:p>
            <a:pPr rtl="0" lvl="0" indent="-381000" marL="457200">
              <a:lnSpc>
                <a:spcPct val="115000"/>
              </a:lnSpc>
              <a:spcBef>
                <a:spcPts val="20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 charge of establishing a strong working relationship with an organization of the chapter’s choice</a:t>
            </a:r>
          </a:p>
          <a:p>
            <a:pPr rtl="0" lvl="0" indent="-381000" marL="457200">
              <a:lnSpc>
                <a:spcPct val="115000"/>
              </a:lnSpc>
              <a:spcBef>
                <a:spcPts val="20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 charge of organizing service projects with the above organization</a:t>
            </a:r>
          </a:p>
          <a:p>
            <a:pPr rtl="0" lvl="0" indent="-381000" marL="457200">
              <a:lnSpc>
                <a:spcPct val="115000"/>
              </a:lnSpc>
              <a:spcBef>
                <a:spcPts val="20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We are the ones planning the event, rather than us going to an event planned for us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</a:t>
            </a:r>
          </a:p>
        </p:txBody>
      </p:sp>
      <p:sp>
        <p:nvSpPr>
          <p:cNvPr id="378" name="Shape 378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Selena Saenz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historian@apo-x.org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82" name="Shape 3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Top Hit of the Week!</a:t>
            </a:r>
          </a:p>
        </p:txBody>
      </p:sp>
      <p:sp>
        <p:nvSpPr>
          <p:cNvPr id="384" name="Shape 384"/>
          <p:cNvSpPr/>
          <p:nvPr/>
        </p:nvSpPr>
        <p:spPr>
          <a:xfrm>
            <a:off y="1541411" x="0"/>
            <a:ext cy="6098978" cx="91440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88" name="Shape 3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Top Hit of the Week!</a:t>
            </a:r>
          </a:p>
        </p:txBody>
      </p:sp>
      <p:sp>
        <p:nvSpPr>
          <p:cNvPr id="390" name="Shape 390"/>
          <p:cNvSpPr/>
          <p:nvPr/>
        </p:nvSpPr>
        <p:spPr>
          <a:xfrm>
            <a:off y="1535075" x="554962"/>
            <a:ext cy="5322925" cx="80340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Top Hit of the Week!</a:t>
            </a:r>
          </a:p>
        </p:txBody>
      </p:sp>
      <p:sp>
        <p:nvSpPr>
          <p:cNvPr id="396" name="Shape 396"/>
          <p:cNvSpPr/>
          <p:nvPr/>
        </p:nvSpPr>
        <p:spPr>
          <a:xfrm>
            <a:off y="1558625" x="2286000"/>
            <a:ext cy="6858000" cx="4572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00" name="Shape 4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y="274650" x="244650"/>
            <a:ext cy="1143000" cx="8692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Special Thanks to...</a:t>
            </a:r>
          </a:p>
        </p:txBody>
      </p:sp>
      <p:sp>
        <p:nvSpPr>
          <p:cNvPr id="402" name="Shape 402"/>
          <p:cNvSpPr/>
          <p:nvPr/>
        </p:nvSpPr>
        <p:spPr>
          <a:xfrm>
            <a:off y="1551437" x="0"/>
            <a:ext cy="3253627" cx="24425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03" name="Shape 403"/>
          <p:cNvSpPr/>
          <p:nvPr/>
        </p:nvSpPr>
        <p:spPr>
          <a:xfrm>
            <a:off y="1551425" x="5490975"/>
            <a:ext cy="2747101" cx="365302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04" name="Shape 404"/>
          <p:cNvSpPr/>
          <p:nvPr/>
        </p:nvSpPr>
        <p:spPr>
          <a:xfrm>
            <a:off y="3824999" x="6954125"/>
            <a:ext cy="2979873" cx="218987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405" name="Shape 405"/>
          <p:cNvSpPr/>
          <p:nvPr/>
        </p:nvSpPr>
        <p:spPr>
          <a:xfrm>
            <a:off y="1551425" x="2382950"/>
            <a:ext cy="2626724" cx="310802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406" name="Shape 406"/>
          <p:cNvSpPr/>
          <p:nvPr/>
        </p:nvSpPr>
        <p:spPr>
          <a:xfrm>
            <a:off y="3825000" x="-44575"/>
            <a:ext cy="3033000" cx="302254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</p:sp>
      <p:sp>
        <p:nvSpPr>
          <p:cNvPr id="407" name="Shape 407"/>
          <p:cNvSpPr/>
          <p:nvPr/>
        </p:nvSpPr>
        <p:spPr>
          <a:xfrm>
            <a:off y="3825000" x="2823962"/>
            <a:ext cy="3032999" cx="413016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11" name="Shape 4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y="274650" x="244650"/>
            <a:ext cy="1143000" cx="8692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Join My Committees :D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y="2149250" x="526150"/>
            <a:ext cy="4824599" cx="8240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0" marL="0">
              <a:lnSpc>
                <a:spcPct val="100000"/>
              </a:lnSpc>
              <a:buNone/>
            </a:pPr>
            <a:r>
              <a:rPr sz="1800"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Apo Webisode (3)</a:t>
            </a:r>
          </a:p>
          <a:p>
            <a:pPr rtl="0" lvl="0" indent="0" marL="0">
              <a:lnSpc>
                <a:spcPct val="100000"/>
              </a:lnSpc>
              <a:buNone/>
            </a:pPr>
            <a:r>
              <a:rPr sz="1800"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-Along with the other two committee members create a minimum of 3 webisodes! It’s a fun task plus you earn the committee credit! :D Please Join!</a:t>
            </a:r>
          </a:p>
          <a:p>
            <a:r>
              <a:t/>
            </a:r>
          </a:p>
          <a:p>
            <a:pPr rtl="0" lvl="0" indent="0" marL="0">
              <a:lnSpc>
                <a:spcPct val="100000"/>
              </a:lnSpc>
              <a:buNone/>
            </a:pPr>
            <a:r>
              <a:rPr sz="1800"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Light Bulbs / Slideshow (2)</a:t>
            </a:r>
          </a:p>
          <a:p>
            <a:pPr rtl="0" lvl="0" indent="0" marL="0">
              <a:spcBef>
                <a:spcPts val="60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sz="1800"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-Assist in creating new and interactive ideas to share Chi Chapter history to the chapter</a:t>
            </a:r>
          </a:p>
          <a:p>
            <a:pPr rtl="0" lvl="0" indent="0" marL="0">
              <a:spcBef>
                <a:spcPts val="600"/>
              </a:spcBef>
              <a:buNone/>
            </a:pPr>
            <a:r>
              <a:rPr sz="1800"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-In addition, you will be making the Banquet Slideshow!</a:t>
            </a:r>
          </a:p>
          <a:p>
            <a:r>
              <a:t/>
            </a:r>
          </a:p>
          <a:p>
            <a:pPr rtl="0" lvl="0" indent="0" marL="0">
              <a:spcBef>
                <a:spcPts val="600"/>
              </a:spcBef>
              <a:buNone/>
            </a:pPr>
            <a:r>
              <a:rPr sz="1800"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BOTW (1)</a:t>
            </a:r>
          </a:p>
          <a:p>
            <a:pPr rtl="0" lvl="0" indent="0" marL="0">
              <a:spcBef>
                <a:spcPts val="600"/>
              </a:spcBef>
              <a:buNone/>
            </a:pPr>
            <a:r>
              <a:rPr sz="1800"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-Help me Nominate a brother who has gone and beyond in exemplifying our 3 principles! (Leadership, Friendship, and Service )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17" name="Shape 4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8" name="Shape 418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Sergeant-at-Arms</a:t>
            </a:r>
          </a:p>
        </p:txBody>
      </p:sp>
      <p:sp>
        <p:nvSpPr>
          <p:cNvPr id="419" name="Shape 419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Maria Valenzuela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saa@apo-x.org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Committee Members 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Attendance: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Tin Tran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Catherine Teotico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KISS/ Quiet Committee:</a:t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Miye Nakashima</a:t>
            </a:r>
          </a:p>
        </p:txBody>
      </p:sp>
      <p:sp>
        <p:nvSpPr>
          <p:cNvPr id="426" name="Shape 426"/>
          <p:cNvSpPr/>
          <p:nvPr/>
        </p:nvSpPr>
        <p:spPr>
          <a:xfrm rot="-707999">
            <a:off y="1250000" x="6035012"/>
            <a:ext cy="2930325" cx="29261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27" name="Shape 427"/>
          <p:cNvSpPr/>
          <p:nvPr/>
        </p:nvSpPr>
        <p:spPr>
          <a:xfrm rot="774002">
            <a:off y="3612413" x="4797375"/>
            <a:ext cy="2601223" cx="346772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31" name="Shape 4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Chairing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365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1" sz="1700" lang="en">
                <a:latin typeface="Verdana"/>
                <a:ea typeface="Verdana"/>
                <a:cs typeface="Verdana"/>
                <a:sym typeface="Verdana"/>
              </a:rPr>
              <a:t>Sign up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 to become the chair for an event on the Chapter Website.</a:t>
            </a:r>
          </a:p>
          <a:p>
            <a:pPr rtl="0" lvl="0" indent="-3365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1" sz="1700" lang="en">
                <a:latin typeface="Verdana"/>
                <a:ea typeface="Verdana"/>
                <a:cs typeface="Verdana"/>
                <a:sym typeface="Verdana"/>
              </a:rPr>
              <a:t>Email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 all listed attendees, SAA, and the respective VPs </a:t>
            </a:r>
            <a:r>
              <a:rPr b="1" sz="1700" lang="en">
                <a:latin typeface="Verdana"/>
                <a:ea typeface="Verdana"/>
                <a:cs typeface="Verdana"/>
                <a:sym typeface="Verdana"/>
              </a:rPr>
              <a:t>3 days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 prior to the event, with relevant information (location, time, pin/letters, special instructions).- </a:t>
            </a:r>
            <a:r>
              <a:rPr sz="1700" lang="en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Even if the event is that day.</a:t>
            </a:r>
          </a:p>
          <a:p>
            <a:pPr rtl="0" lvl="0" indent="-3365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1" sz="1700" lang="en">
                <a:latin typeface="Verdana"/>
                <a:ea typeface="Verdana"/>
                <a:cs typeface="Verdana"/>
                <a:sym typeface="Verdana"/>
              </a:rPr>
              <a:t>Call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 all attendees </a:t>
            </a:r>
            <a:r>
              <a:rPr b="1" sz="1700" lang="en">
                <a:latin typeface="Verdana"/>
                <a:ea typeface="Verdana"/>
                <a:cs typeface="Verdana"/>
                <a:sym typeface="Verdana"/>
              </a:rPr>
              <a:t>1 day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 prior to the event via telephone reminding them of the event and provide relevant information. If an attendee cannot be reached, leave a voice-mail. - 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Remember phone etiquette, call at common sense times.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 9am/10pm </a:t>
            </a:r>
          </a:p>
          <a:p>
            <a:pPr rtl="0" lvl="0" indent="-3365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1" sz="1700" lang="en">
                <a:latin typeface="Verdana"/>
                <a:ea typeface="Verdana"/>
                <a:cs typeface="Verdana"/>
                <a:sym typeface="Verdana"/>
              </a:rPr>
              <a:t>Arrange rides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 if necessary and provide clear directions/maps for the drivers.</a:t>
            </a:r>
          </a:p>
          <a:p>
            <a:pPr rtl="0" lvl="0" indent="-3365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1" sz="1700" lang="en">
                <a:latin typeface="Verdana"/>
                <a:ea typeface="Verdana"/>
                <a:cs typeface="Verdana"/>
                <a:sym typeface="Verdana"/>
              </a:rPr>
              <a:t>Go to the event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, take attendance, check for pins/letters, and maintain order within the attendees. Take pictures or video of the event. (Whenever possible, any social media sharing of the event is also encouraged.)</a:t>
            </a:r>
          </a:p>
          <a:p>
            <a:pPr rtl="0" lvl="0" indent="-3365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b="1" sz="1700" lang="en">
                <a:latin typeface="Verdana"/>
                <a:ea typeface="Verdana"/>
                <a:cs typeface="Verdana"/>
                <a:sym typeface="Verdana"/>
              </a:rPr>
              <a:t>Clean up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, thank the event coordinators (if present/relevant), and sing the Toast Song. Note: Toast Song is mandatory for all Chapter, Interchapter, and Service events.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Evaluation Tutorial</a:t>
            </a:r>
          </a:p>
        </p:txBody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y="1600200" x="457200"/>
            <a:ext cy="4371300" cx="7220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440" name="Shape 440">
            <a:hlinkClick r:id="rId4"/>
          </p:cNvPr>
          <p:cNvSpPr/>
          <p:nvPr/>
        </p:nvSpPr>
        <p:spPr>
          <a:xfrm>
            <a:off y="1600200" x="1044275"/>
            <a:ext cy="5039325" cx="6772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y="274650" x="457200"/>
            <a:ext cy="1143000" cx="84842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Belmont Village Senior Living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74" name="Shape 74"/>
          <p:cNvSpPr/>
          <p:nvPr/>
        </p:nvSpPr>
        <p:spPr>
          <a:xfrm>
            <a:off y="2257325" x="164925"/>
            <a:ext cy="4107325" cx="88141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44" name="Shape 4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Evaluations</a:t>
            </a:r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365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In the comment box of the event page, list the following things:</a:t>
            </a:r>
          </a:p>
          <a:p>
            <a:pPr rtl="0" lvl="1" indent="-33655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1. Changes in attendance (flake-ins, late, flakes).</a:t>
            </a:r>
          </a:p>
          <a:p>
            <a:pPr rtl="0" lvl="1" indent="-33655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2. Pins/letters: Was everyone wearing pins/letters?</a:t>
            </a:r>
          </a:p>
          <a:p>
            <a:pPr rtl="0" lvl="1" indent="-336550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3. Event description: What happened at the event? Any issues? Any recommendations for next time?</a:t>
            </a:r>
          </a:p>
          <a:p>
            <a:pPr rtl="0" lvl="0" indent="-33655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AutoNum type="arabicPeriod"/>
            </a:pP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Copy and email the evaluation with event pictures attached to: Membership VPs, Pledge Parent, Historian, SAA, the respective VPs, and Publicity Committee; Subject: </a:t>
            </a:r>
            <a:r>
              <a:rPr sz="1700" lang="en" i="1">
                <a:latin typeface="Verdana"/>
                <a:ea typeface="Verdana"/>
                <a:cs typeface="Verdana"/>
                <a:sym typeface="Verdana"/>
              </a:rPr>
              <a:t>[Event type] Event name, date</a:t>
            </a:r>
            <a:r>
              <a:rPr sz="1700" lang="en"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Please make all your evaluations interesting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50" name="Shape 4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A.B.E.A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Peter Vo 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[Service] Reading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For Kids 10/12/13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Very descriptive. Lead me from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beginning to the end of the service event.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* Thank you for ensuring your attendees arrived in a timely fashion. </a:t>
            </a:r>
          </a:p>
        </p:txBody>
      </p:sp>
      <p:sp>
        <p:nvSpPr>
          <p:cNvPr id="453" name="Shape 453"/>
          <p:cNvSpPr/>
          <p:nvPr/>
        </p:nvSpPr>
        <p:spPr>
          <a:xfrm rot="1235995">
            <a:off y="1064562" x="4054021"/>
            <a:ext cy="3128846" cx="46894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57" name="Shape 4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Shape 458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 Chair</a:t>
            </a:r>
          </a:p>
        </p:txBody>
      </p:sp>
      <p:sp>
        <p:nvSpPr>
          <p:cNvPr id="459" name="Shape 459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Olivia Pardo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interchapter@apo-x.org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63" name="Shape 4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WELCOME LAMBDA MU! </a:t>
            </a:r>
          </a:p>
        </p:txBody>
      </p:sp>
      <p:sp>
        <p:nvSpPr>
          <p:cNvPr id="465" name="Shape 465"/>
          <p:cNvSpPr/>
          <p:nvPr/>
        </p:nvSpPr>
        <p:spPr>
          <a:xfrm>
            <a:off y="1561375" x="1958100"/>
            <a:ext cy="5015299" cx="5017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69" name="Shape 4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Updates &amp; Reminders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chemeClr val="dk1"/>
              </a:buClr>
              <a:buSzPct val="36666"/>
              <a:buFont typeface="Arial"/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IC Penpal with Alpha Kappa</a:t>
            </a:r>
          </a:p>
          <a:p>
            <a:pPr rtl="0" lvl="1" indent="-419100" marL="914400">
              <a:spcBef>
                <a:spcPts val="5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3000" lang="en">
                <a:latin typeface="Ubuntu"/>
                <a:ea typeface="Ubuntu"/>
                <a:cs typeface="Ubuntu"/>
                <a:sym typeface="Ubuntu"/>
              </a:rPr>
              <a:t>Still interested? Contact me! </a:t>
            </a:r>
          </a:p>
          <a:p>
            <a:r>
              <a:t/>
            </a:r>
          </a:p>
          <a:p>
            <a:pPr rtl="0" lvl="0">
              <a:buClr>
                <a:schemeClr val="dk1"/>
              </a:buClr>
              <a:buSzPct val="36666"/>
              <a:buFont typeface="Arial"/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Join my committees!</a:t>
            </a:r>
          </a:p>
          <a:p>
            <a:pPr rtl="0" lvl="1" indent="-419100" marL="914400">
              <a:spcBef>
                <a:spcPts val="5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3000" lang="en">
                <a:latin typeface="Ubuntu"/>
                <a:ea typeface="Ubuntu"/>
                <a:cs typeface="Ubuntu"/>
                <a:sym typeface="Ubuntu"/>
              </a:rPr>
              <a:t>ICDC Committee (3)  </a:t>
            </a:r>
          </a:p>
          <a:p>
            <a:pPr rtl="0" lvl="1" indent="-419100" marL="914400">
              <a:spcBef>
                <a:spcPts val="5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3000" lang="en">
                <a:latin typeface="Ubuntu"/>
                <a:ea typeface="Ubuntu"/>
                <a:cs typeface="Ubuntu"/>
                <a:sym typeface="Ubuntu"/>
              </a:rPr>
              <a:t>IC Penpal (2)</a:t>
            </a:r>
          </a:p>
          <a:p>
            <a:r>
              <a:t/>
            </a:r>
          </a:p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More events to be posted! ^__^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75" name="Shape 4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6" name="Shape 476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Chair of the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Advisory Committee</a:t>
            </a:r>
          </a:p>
        </p:txBody>
      </p:sp>
      <p:sp>
        <p:nvSpPr>
          <p:cNvPr id="477" name="Shape 477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Tristan Darvin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cac@apo-x.org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81" name="Shape 4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87" name="Shape 4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Chapter Business</a:t>
            </a:r>
          </a:p>
        </p:txBody>
      </p:sp>
      <p:sp>
        <p:nvSpPr>
          <p:cNvPr id="495" name="Shape 495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499" name="Shape 4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0" name="Shape 500"/>
          <p:cNvSpPr txBox="1"/>
          <p:nvPr>
            <p:ph type="ctrTitle"/>
          </p:nvPr>
        </p:nvSpPr>
        <p:spPr>
          <a:xfrm>
            <a:off y="2287815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Last Announcements</a:t>
            </a:r>
          </a:p>
        </p:txBody>
      </p:sp>
      <p:sp>
        <p:nvSpPr>
          <p:cNvPr id="501" name="Shape 501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 Service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15000"/>
              </a:lnSpc>
              <a:spcBef>
                <a:spcPts val="20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Arranging donated books</a:t>
            </a:r>
          </a:p>
          <a:p>
            <a:pPr rtl="0" lvl="1" indent="-368300" marL="91440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2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Start early November</a:t>
            </a:r>
          </a:p>
          <a:p>
            <a:pPr rtl="0" lvl="1" indent="-368300" marL="91440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2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Encourage volunteers to continue working with this organization in the future when we have more events</a:t>
            </a:r>
          </a:p>
          <a:p>
            <a:pPr rtl="0" lvl="0" indent="-381000" marL="457200">
              <a:lnSpc>
                <a:spcPct val="115000"/>
              </a:lnSpc>
              <a:spcBef>
                <a:spcPts val="20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Arts and Crafts with Senior Citizens with Alzheimer’s</a:t>
            </a:r>
          </a:p>
          <a:p>
            <a:pPr rtl="0" lvl="1" indent="-368300" marL="914400">
              <a:lnSpc>
                <a:spcPct val="115000"/>
              </a:lnSpc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2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Waiting for medical clearance details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Vista Del Mar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1600200" x="246875"/>
            <a:ext cy="4967700" cx="8672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Offers a range of programs in education, mental health, autism, adoption, residential care</a:t>
            </a:r>
          </a:p>
        </p:txBody>
      </p:sp>
      <p:sp>
        <p:nvSpPr>
          <p:cNvPr id="87" name="Shape 87"/>
          <p:cNvSpPr/>
          <p:nvPr/>
        </p:nvSpPr>
        <p:spPr>
          <a:xfrm>
            <a:off y="2710275" x="295275"/>
            <a:ext cy="3857625" cx="85534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AD1C4"/>
        </a:solidFill>
      </p:bgPr>
    </p:bg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 Service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Working with foster children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Volunteers must be above 21 years old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